
<file path=[Content_Types].xml><?xml version="1.0" encoding="utf-8"?>
<Types xmlns="http://schemas.openxmlformats.org/package/2006/content-types">
  <Override PartName="/ppt/tags/tag1.xml" ContentType="application/vnd.openxmlformats-officedocument.presentationml.tags+xml"/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61" r:id="rId4"/>
    <p:sldId id="262" r:id="rId5"/>
    <p:sldId id="258" r:id="rId6"/>
    <p:sldId id="267" r:id="rId7"/>
    <p:sldId id="270" r:id="rId8"/>
    <p:sldId id="271" r:id="rId9"/>
    <p:sldId id="259" r:id="rId10"/>
    <p:sldId id="260" r:id="rId11"/>
    <p:sldId id="263" r:id="rId12"/>
    <p:sldId id="264" r:id="rId13"/>
    <p:sldId id="265" r:id="rId14"/>
    <p:sldId id="266" r:id="rId15"/>
    <p:sldId id="272" r:id="rId16"/>
    <p:sldId id="273" r:id="rId17"/>
    <p:sldId id="274" r:id="rId18"/>
    <p:sldId id="275" r:id="rId19"/>
    <p:sldId id="276" r:id="rId20"/>
    <p:sldId id="281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40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37881-57E6-4345-9110-647E028B88B8}" type="datetimeFigureOut">
              <a:rPr lang="en-US" smtClean="0"/>
              <a:pPr/>
              <a:t>1/11/12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AA6E6-14B3-364A-B454-636A6CFFA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BA8DAC-3349-5C48-9750-F41FB1D17FF7}" type="slidenum">
              <a:rPr lang="en-US"/>
              <a:pPr/>
              <a:t>22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688B697-355B-BB4F-B15C-49631C0AB75B}" type="datetimeFigureOut">
              <a:rPr lang="en-US" smtClean="0"/>
              <a:pPr/>
              <a:t>1/11/12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D273062-D659-C240-899D-730731F41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B697-355B-BB4F-B15C-49631C0AB75B}" type="datetimeFigureOut">
              <a:rPr lang="en-US" smtClean="0"/>
              <a:pPr/>
              <a:t>1/11/12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3062-D659-C240-899D-730731F41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B697-355B-BB4F-B15C-49631C0AB75B}" type="datetimeFigureOut">
              <a:rPr lang="en-US" smtClean="0"/>
              <a:pPr/>
              <a:t>1/11/12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3062-D659-C240-899D-730731F41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B697-355B-BB4F-B15C-49631C0AB75B}" type="datetimeFigureOut">
              <a:rPr lang="en-US" smtClean="0"/>
              <a:pPr/>
              <a:t>1/11/12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3062-D659-C240-899D-730731F41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88B697-355B-BB4F-B15C-49631C0AB75B}" type="datetimeFigureOut">
              <a:rPr lang="en-US" smtClean="0"/>
              <a:pPr/>
              <a:t>1/11/12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D273062-D659-C240-899D-730731F41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B697-355B-BB4F-B15C-49631C0AB75B}" type="datetimeFigureOut">
              <a:rPr lang="en-US" smtClean="0"/>
              <a:pPr/>
              <a:t>1/11/12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3062-D659-C240-899D-730731F41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B697-355B-BB4F-B15C-49631C0AB75B}" type="datetimeFigureOut">
              <a:rPr lang="en-US" smtClean="0"/>
              <a:pPr/>
              <a:t>1/11/12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3062-D659-C240-899D-730731F41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B697-355B-BB4F-B15C-49631C0AB75B}" type="datetimeFigureOut">
              <a:rPr lang="en-US" smtClean="0"/>
              <a:pPr/>
              <a:t>1/11/12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3062-D659-C240-899D-730731F41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B697-355B-BB4F-B15C-49631C0AB75B}" type="datetimeFigureOut">
              <a:rPr lang="en-US" smtClean="0"/>
              <a:pPr/>
              <a:t>1/11/12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3062-D659-C240-899D-730731F41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B697-355B-BB4F-B15C-49631C0AB75B}" type="datetimeFigureOut">
              <a:rPr lang="en-US" smtClean="0"/>
              <a:pPr/>
              <a:t>1/11/12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3062-D659-C240-899D-730731F41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B697-355B-BB4F-B15C-49631C0AB75B}" type="datetimeFigureOut">
              <a:rPr lang="en-US" smtClean="0"/>
              <a:pPr/>
              <a:t>1/11/12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3062-D659-C240-899D-730731F41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688B697-355B-BB4F-B15C-49631C0AB75B}" type="datetimeFigureOut">
              <a:rPr lang="en-US" smtClean="0"/>
              <a:pPr/>
              <a:t>1/11/12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D273062-D659-C240-899D-730731F41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iris.edu/spud/eventplot/35836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ris.edu/ws/timeseries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708400"/>
            <a:ext cx="6858000" cy="1168400"/>
          </a:xfrm>
        </p:spPr>
        <p:txBody>
          <a:bodyPr>
            <a:normAutofit/>
          </a:bodyPr>
          <a:lstStyle/>
          <a:p>
            <a:r>
              <a:rPr lang="en-US" dirty="0" smtClean="0"/>
              <a:t>Web Services at IRIS</a:t>
            </a:r>
            <a:br>
              <a:rPr lang="en-US" dirty="0" smtClean="0"/>
            </a:br>
            <a:r>
              <a:rPr lang="en-US" sz="1600" b="1" dirty="0" smtClean="0"/>
              <a:t>Implementations, Directions, and International Coordination</a:t>
            </a:r>
            <a:endParaRPr lang="en-US" sz="2667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400" dirty="0" smtClean="0"/>
              <a:t>Tim Ahern, Director of Data Services, IRIS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8700" y="5981700"/>
            <a:ext cx="6065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Services Team:  Bruce Weertman,  </a:t>
            </a:r>
            <a:r>
              <a:rPr lang="en-US" sz="1400" dirty="0" err="1" smtClean="0"/>
              <a:t>Yazan</a:t>
            </a:r>
            <a:r>
              <a:rPr lang="en-US" sz="1400" dirty="0" smtClean="0"/>
              <a:t> Suleiman,  Rich </a:t>
            </a:r>
            <a:r>
              <a:rPr lang="en-US" sz="1400" dirty="0" err="1" smtClean="0"/>
              <a:t>Karstens</a:t>
            </a:r>
            <a:r>
              <a:rPr lang="en-US" sz="1400" dirty="0" smtClean="0"/>
              <a:t>, Rob Casey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Web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sz="2595" dirty="0" smtClean="0"/>
              <a:t>Events</a:t>
            </a:r>
          </a:p>
          <a:p>
            <a:pPr lvl="2"/>
            <a:r>
              <a:rPr lang="en-US" sz="2162" dirty="0" err="1" smtClean="0"/>
              <a:t>ws</a:t>
            </a:r>
            <a:r>
              <a:rPr lang="en-US" sz="2162" dirty="0" smtClean="0"/>
              <a:t>-event</a:t>
            </a:r>
          </a:p>
          <a:p>
            <a:pPr lvl="3"/>
            <a:r>
              <a:rPr lang="en-US" sz="1946" dirty="0" err="1" smtClean="0"/>
              <a:t>QuakeML</a:t>
            </a:r>
            <a:endParaRPr lang="en-US" sz="1946" dirty="0" smtClean="0"/>
          </a:p>
          <a:p>
            <a:pPr lvl="1"/>
            <a:r>
              <a:rPr lang="en-US" sz="2595" dirty="0" smtClean="0"/>
              <a:t>Products</a:t>
            </a:r>
          </a:p>
          <a:p>
            <a:pPr lvl="2"/>
            <a:r>
              <a:rPr lang="en-US" sz="2162" dirty="0" smtClean="0"/>
              <a:t>SPUD</a:t>
            </a:r>
          </a:p>
          <a:p>
            <a:pPr lvl="3"/>
            <a:r>
              <a:rPr lang="en-US" sz="1200" dirty="0" smtClean="0">
                <a:hlinkClick r:id="rId2"/>
              </a:rPr>
              <a:t>http://www.iris.edu/spud/eventplot/35836</a:t>
            </a:r>
            <a:endParaRPr lang="en-US" sz="1200" dirty="0" smtClean="0"/>
          </a:p>
          <a:p>
            <a:pPr lvl="3"/>
            <a:r>
              <a:rPr lang="en-US" sz="1200" dirty="0" smtClean="0"/>
              <a:t>http://www.iris.edu/spud/gmv/35835</a:t>
            </a:r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Processing</a:t>
            </a:r>
          </a:p>
          <a:p>
            <a:pPr lvl="1"/>
            <a:r>
              <a:rPr lang="en-US" dirty="0" err="1" smtClean="0"/>
              <a:t>ws-timeseries</a:t>
            </a:r>
            <a:endParaRPr lang="en-US" dirty="0" smtClean="0"/>
          </a:p>
          <a:p>
            <a:pPr lvl="2"/>
            <a:r>
              <a:rPr lang="en-US" dirty="0" err="1" smtClean="0"/>
              <a:t>Dataselect</a:t>
            </a:r>
            <a:endParaRPr lang="en-US" dirty="0" smtClean="0"/>
          </a:p>
          <a:p>
            <a:pPr lvl="2"/>
            <a:r>
              <a:rPr lang="en-US" dirty="0" err="1" smtClean="0"/>
              <a:t>Tracedsp</a:t>
            </a:r>
            <a:endParaRPr lang="en-US" dirty="0" smtClean="0"/>
          </a:p>
          <a:p>
            <a:pPr lvl="2"/>
            <a:r>
              <a:rPr lang="en-US" dirty="0" smtClean="0"/>
              <a:t>Output options</a:t>
            </a:r>
          </a:p>
          <a:p>
            <a:pPr lvl="3"/>
            <a:r>
              <a:rPr lang="en-US" dirty="0" smtClean="0"/>
              <a:t>plotter</a:t>
            </a:r>
          </a:p>
          <a:p>
            <a:pPr lvl="3"/>
            <a:r>
              <a:rPr lang="en-US" dirty="0" smtClean="0"/>
              <a:t>mseed2ascii</a:t>
            </a:r>
          </a:p>
          <a:p>
            <a:pPr lvl="3"/>
            <a:r>
              <a:rPr lang="en-US" dirty="0" smtClean="0"/>
              <a:t>SAC</a:t>
            </a:r>
          </a:p>
          <a:p>
            <a:pPr lvl="1"/>
            <a:r>
              <a:rPr lang="en-US" dirty="0" err="1" smtClean="0"/>
              <a:t>ws-distaz</a:t>
            </a:r>
            <a:endParaRPr lang="en-US" dirty="0" smtClean="0"/>
          </a:p>
          <a:p>
            <a:pPr lvl="1"/>
            <a:r>
              <a:rPr lang="en-US" dirty="0" smtClean="0"/>
              <a:t>ws-ms2ascii</a:t>
            </a:r>
          </a:p>
          <a:p>
            <a:pPr lvl="1"/>
            <a:r>
              <a:rPr lang="en-US" dirty="0" err="1" smtClean="0"/>
              <a:t>ws</a:t>
            </a:r>
            <a:r>
              <a:rPr lang="en-US" dirty="0" smtClean="0"/>
              <a:t>-plotter</a:t>
            </a:r>
          </a:p>
          <a:p>
            <a:pPr lvl="1"/>
            <a:r>
              <a:rPr lang="en-US" dirty="0" err="1" smtClean="0"/>
              <a:t>ws-tracedsp</a:t>
            </a:r>
            <a:endParaRPr lang="en-US" dirty="0" smtClean="0"/>
          </a:p>
          <a:p>
            <a:pPr lvl="2"/>
            <a:r>
              <a:rPr lang="en-US" dirty="0" smtClean="0"/>
              <a:t>Gain correction</a:t>
            </a:r>
          </a:p>
          <a:p>
            <a:pPr lvl="2"/>
            <a:r>
              <a:rPr lang="en-US" dirty="0" smtClean="0"/>
              <a:t>Filtering</a:t>
            </a:r>
          </a:p>
          <a:p>
            <a:pPr lvl="2"/>
            <a:r>
              <a:rPr lang="en-US" dirty="0" smtClean="0"/>
              <a:t>Instrument </a:t>
            </a:r>
            <a:r>
              <a:rPr lang="en-US" dirty="0" err="1" smtClean="0"/>
              <a:t>deconvolution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Extending IRIS Data to non-seismologists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Traditional Workflow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Generate request for data</a:t>
            </a:r>
          </a:p>
          <a:p>
            <a:pPr marL="1051560" lvl="2" indent="-457200">
              <a:buNone/>
            </a:pPr>
            <a:r>
              <a:rPr lang="en-US" dirty="0" smtClean="0"/>
              <a:t>	Email-based, web-based, CORBA based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Receive Data back in SEED format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Run </a:t>
            </a:r>
            <a:r>
              <a:rPr lang="en-US" dirty="0" err="1" smtClean="0"/>
              <a:t>rdseed</a:t>
            </a:r>
            <a:r>
              <a:rPr lang="en-US" dirty="0" smtClean="0"/>
              <a:t> to convert into a standard seismological analysis format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Run analysis package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Manipulate Data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Output results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Not a useful workflow for non-seismologists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		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Services for non-seismologists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Familiar URL with query parameter request mechanism</a:t>
            </a:r>
          </a:p>
          <a:p>
            <a:r>
              <a:rPr lang="en-US" dirty="0" smtClean="0"/>
              <a:t>Does not expose native data format</a:t>
            </a:r>
          </a:p>
          <a:p>
            <a:r>
              <a:rPr lang="en-US" dirty="0" smtClean="0"/>
              <a:t>Server side processes</a:t>
            </a:r>
          </a:p>
          <a:p>
            <a:pPr lvl="1"/>
            <a:r>
              <a:rPr lang="en-US" dirty="0" smtClean="0"/>
              <a:t>Instrument/gain correction</a:t>
            </a:r>
          </a:p>
          <a:p>
            <a:pPr lvl="2"/>
            <a:r>
              <a:rPr lang="en-US" dirty="0" smtClean="0"/>
              <a:t>Units conversion</a:t>
            </a:r>
          </a:p>
          <a:p>
            <a:pPr lvl="1"/>
            <a:r>
              <a:rPr lang="en-US" dirty="0" smtClean="0"/>
              <a:t>Digital signal processing</a:t>
            </a:r>
          </a:p>
          <a:p>
            <a:pPr lvl="2"/>
            <a:r>
              <a:rPr lang="en-US" dirty="0" smtClean="0"/>
              <a:t>filtering</a:t>
            </a:r>
          </a:p>
          <a:p>
            <a:pPr lvl="1"/>
            <a:r>
              <a:rPr lang="en-US" dirty="0" smtClean="0"/>
              <a:t>Conversion to usable format</a:t>
            </a:r>
          </a:p>
          <a:p>
            <a:pPr lvl="2"/>
            <a:r>
              <a:rPr lang="en-US" dirty="0" smtClean="0"/>
              <a:t>ASCII 1 column</a:t>
            </a:r>
          </a:p>
          <a:p>
            <a:pPr lvl="2"/>
            <a:r>
              <a:rPr lang="en-US" dirty="0" smtClean="0"/>
              <a:t>ASCII 2 column</a:t>
            </a:r>
          </a:p>
          <a:p>
            <a:pPr lvl="2"/>
            <a:r>
              <a:rPr lang="en-US" dirty="0" smtClean="0"/>
              <a:t>Graphical display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Barometric Pressure Data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1143000"/>
            <a:ext cx="7747147" cy="547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ASCII output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57300"/>
            <a:ext cx="6661088" cy="5270500"/>
          </a:xfrm>
          <a:prstGeom prst="rect">
            <a:avLst/>
          </a:prstGeom>
          <a:ln w="25400">
            <a:solidFill>
              <a:srgbClr val="00009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422" y="2019300"/>
            <a:ext cx="7247077" cy="4610100"/>
          </a:xfrm>
          <a:prstGeom prst="rect">
            <a:avLst/>
          </a:prstGeom>
          <a:ln w="25400">
            <a:solidFill>
              <a:srgbClr val="00009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Clients </a:t>
            </a:r>
            <a:br>
              <a:rPr lang="en-US" dirty="0" smtClean="0"/>
            </a:br>
            <a:r>
              <a:rPr lang="en-US" dirty="0" smtClean="0"/>
              <a:t>How does one use these services?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Browser</a:t>
            </a:r>
          </a:p>
          <a:p>
            <a:pPr lvl="1"/>
            <a:r>
              <a:rPr lang="en-US" dirty="0" smtClean="0"/>
              <a:t>Point your browser to a URI</a:t>
            </a:r>
          </a:p>
          <a:p>
            <a:pPr lvl="1"/>
            <a:r>
              <a:rPr lang="en-US" dirty="0" smtClean="0"/>
              <a:t>Good for requests for a few time series</a:t>
            </a:r>
          </a:p>
          <a:p>
            <a:r>
              <a:rPr lang="en-US" dirty="0" smtClean="0"/>
              <a:t>Java clients</a:t>
            </a:r>
          </a:p>
          <a:p>
            <a:r>
              <a:rPr lang="en-US" dirty="0" smtClean="0"/>
              <a:t>Scripts</a:t>
            </a:r>
          </a:p>
          <a:p>
            <a:pPr lvl="1"/>
            <a:r>
              <a:rPr lang="en-US" dirty="0" err="1" smtClean="0"/>
              <a:t>wget</a:t>
            </a:r>
            <a:r>
              <a:rPr lang="en-US" dirty="0" smtClean="0"/>
              <a:t> from GNU</a:t>
            </a:r>
          </a:p>
          <a:p>
            <a:pPr lvl="1"/>
            <a:r>
              <a:rPr lang="en-US" dirty="0" smtClean="0"/>
              <a:t>curl</a:t>
            </a:r>
          </a:p>
          <a:p>
            <a:pPr lvl="1"/>
            <a:r>
              <a:rPr lang="en-US" dirty="0" smtClean="0"/>
              <a:t>Perl</a:t>
            </a:r>
          </a:p>
          <a:p>
            <a:pPr lvl="2"/>
            <a:r>
              <a:rPr lang="en-US" dirty="0" err="1" smtClean="0"/>
              <a:t>FetchBulkData</a:t>
            </a:r>
            <a:endParaRPr lang="en-US" dirty="0" smtClean="0"/>
          </a:p>
          <a:p>
            <a:pPr lvl="2"/>
            <a:r>
              <a:rPr lang="en-US" dirty="0" err="1" smtClean="0"/>
              <a:t>FetchMetadata</a:t>
            </a:r>
            <a:endParaRPr lang="en-US" dirty="0" smtClean="0"/>
          </a:p>
          <a:p>
            <a:pPr lvl="2"/>
            <a:r>
              <a:rPr lang="en-US" dirty="0" err="1" smtClean="0"/>
              <a:t>FetchRESP</a:t>
            </a:r>
            <a:endParaRPr lang="en-US" dirty="0" smtClean="0"/>
          </a:p>
          <a:p>
            <a:pPr lvl="2"/>
            <a:r>
              <a:rPr lang="en-US" dirty="0" err="1" smtClean="0"/>
              <a:t>FetchSACPZ</a:t>
            </a:r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IRIS Sample (and Functional) Clients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1130299"/>
            <a:ext cx="6616700" cy="5325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FetchBulkData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FetchBulkData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-N _GSN -L 00 -C 'BH*' </a:t>
            </a:r>
          </a:p>
          <a:p>
            <a:pPr lvl="1"/>
            <a:r>
              <a:rPr lang="en-US" dirty="0" smtClean="0"/>
              <a:t>-</a:t>
            </a:r>
            <a:r>
              <a:rPr lang="en-US" dirty="0" err="1" smtClean="0"/>
              <a:t>s</a:t>
            </a:r>
            <a:r>
              <a:rPr lang="en-US" dirty="0" smtClean="0"/>
              <a:t> 2011-01-01,00:00:00 -</a:t>
            </a:r>
            <a:r>
              <a:rPr lang="en-US" dirty="0" err="1" smtClean="0"/>
              <a:t>e</a:t>
            </a:r>
            <a:r>
              <a:rPr lang="en-US" dirty="0" smtClean="0"/>
              <a:t> 2011-01-09,23:59:59</a:t>
            </a:r>
          </a:p>
          <a:p>
            <a:pPr lvl="1"/>
            <a:r>
              <a:rPr lang="en-US" dirty="0" smtClean="0"/>
              <a:t>-</a:t>
            </a:r>
            <a:r>
              <a:rPr lang="en-US" dirty="0" err="1" smtClean="0"/>
              <a:t>o</a:t>
            </a:r>
            <a:r>
              <a:rPr lang="en-US" dirty="0" smtClean="0"/>
              <a:t> /</a:t>
            </a:r>
            <a:r>
              <a:rPr lang="en-US" dirty="0" err="1" smtClean="0"/>
              <a:t>Users/timahern/ws-clients/my.mseed</a:t>
            </a:r>
            <a:endParaRPr lang="en-US" dirty="0" smtClean="0"/>
          </a:p>
          <a:p>
            <a:pPr lvl="1"/>
            <a:r>
              <a:rPr lang="en-US" dirty="0" smtClean="0"/>
              <a:t>-</a:t>
            </a:r>
            <a:r>
              <a:rPr lang="en-US" dirty="0" err="1" smtClean="0"/>
              <a:t>m</a:t>
            </a:r>
            <a:r>
              <a:rPr lang="en-US" dirty="0" smtClean="0"/>
              <a:t> /</a:t>
            </a:r>
            <a:r>
              <a:rPr lang="en-US" dirty="0" err="1" smtClean="0"/>
              <a:t>Users/timahern/ws-clients/my.metadata</a:t>
            </a:r>
            <a:endParaRPr lang="en-US" dirty="0" smtClean="0"/>
          </a:p>
          <a:p>
            <a:r>
              <a:rPr lang="en-US" dirty="0" smtClean="0"/>
              <a:t>mseed2sac </a:t>
            </a:r>
            <a:r>
              <a:rPr lang="en-US" smtClean="0"/>
              <a:t>my.mseed</a:t>
            </a:r>
            <a:r>
              <a:rPr lang="en-US" dirty="0" smtClean="0"/>
              <a:t> –</a:t>
            </a:r>
            <a:r>
              <a:rPr lang="en-US" dirty="0" err="1" smtClean="0"/>
              <a:t>m</a:t>
            </a:r>
            <a:r>
              <a:rPr lang="en-US" dirty="0" smtClean="0"/>
              <a:t> </a:t>
            </a:r>
            <a:r>
              <a:rPr lang="en-US" dirty="0" err="1" smtClean="0"/>
              <a:t>my.metadata</a:t>
            </a:r>
            <a:endParaRPr lang="en-US" dirty="0" smtClean="0"/>
          </a:p>
          <a:p>
            <a:pPr lvl="1"/>
            <a:r>
              <a:rPr lang="en-US" dirty="0" smtClean="0"/>
              <a:t>Metadata inserted but not poles &amp; zeroes</a:t>
            </a:r>
          </a:p>
          <a:p>
            <a:r>
              <a:rPr lang="en-US" dirty="0" smtClean="0"/>
              <a:t>Supports </a:t>
            </a:r>
          </a:p>
          <a:p>
            <a:pPr lvl="1"/>
            <a:r>
              <a:rPr lang="en-US" dirty="0" smtClean="0"/>
              <a:t>Virtual Networks</a:t>
            </a:r>
          </a:p>
          <a:p>
            <a:pPr lvl="1"/>
            <a:r>
              <a:rPr lang="en-US" dirty="0" smtClean="0"/>
              <a:t>* wildcarding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FetchRESP</a:t>
            </a:r>
            <a:r>
              <a:rPr lang="en-US" dirty="0" smtClean="0"/>
              <a:t> and </a:t>
            </a:r>
            <a:r>
              <a:rPr lang="en-US" dirty="0" err="1" smtClean="0"/>
              <a:t>FetchSACPZ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FetchRESP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-N II –S MSVF -C BHZ -L 00 </a:t>
            </a:r>
          </a:p>
          <a:p>
            <a:pPr lvl="2"/>
            <a:r>
              <a:rPr lang="en-US" dirty="0" smtClean="0"/>
              <a:t>-</a:t>
            </a:r>
            <a:r>
              <a:rPr lang="en-US" dirty="0" err="1" smtClean="0"/>
              <a:t>s</a:t>
            </a:r>
            <a:r>
              <a:rPr lang="en-US" dirty="0" smtClean="0"/>
              <a:t> 2011-05-11,00:00:00 -</a:t>
            </a:r>
            <a:r>
              <a:rPr lang="en-US" dirty="0" err="1" smtClean="0"/>
              <a:t>e</a:t>
            </a:r>
            <a:r>
              <a:rPr lang="en-US" dirty="0" smtClean="0"/>
              <a:t> 2011-05-11,23:59:59</a:t>
            </a:r>
          </a:p>
          <a:p>
            <a:pPr lvl="1"/>
            <a:r>
              <a:rPr lang="en-US" dirty="0" smtClean="0"/>
              <a:t>Output is a series of RESP files</a:t>
            </a:r>
          </a:p>
          <a:p>
            <a:r>
              <a:rPr lang="en-US" dirty="0" err="1" smtClean="0"/>
              <a:t>FetchSACPZ</a:t>
            </a:r>
            <a:endParaRPr lang="en-US" dirty="0" smtClean="0"/>
          </a:p>
          <a:p>
            <a:pPr lvl="2"/>
            <a:r>
              <a:rPr lang="en-US" dirty="0" smtClean="0"/>
              <a:t>-N II –S MSVF -C BHZ -L 00 </a:t>
            </a:r>
          </a:p>
          <a:p>
            <a:pPr lvl="2"/>
            <a:r>
              <a:rPr lang="en-US" dirty="0" smtClean="0"/>
              <a:t>-</a:t>
            </a:r>
            <a:r>
              <a:rPr lang="en-US" dirty="0" err="1" smtClean="0"/>
              <a:t>s</a:t>
            </a:r>
            <a:r>
              <a:rPr lang="en-US" dirty="0" smtClean="0"/>
              <a:t> 2011-05-11,00:00:00 -</a:t>
            </a:r>
            <a:r>
              <a:rPr lang="en-US" dirty="0" err="1" smtClean="0"/>
              <a:t>e</a:t>
            </a:r>
            <a:r>
              <a:rPr lang="en-US" dirty="0" smtClean="0"/>
              <a:t> 2011-05-11,23:59:59</a:t>
            </a:r>
          </a:p>
          <a:p>
            <a:pPr lvl="1"/>
            <a:r>
              <a:rPr lang="en-US" dirty="0" smtClean="0"/>
              <a:t>Output is a series of SAC Pole/Zero Files</a:t>
            </a:r>
          </a:p>
          <a:p>
            <a:r>
              <a:rPr lang="en-US" dirty="0" smtClean="0"/>
              <a:t>Supports</a:t>
            </a:r>
          </a:p>
          <a:p>
            <a:pPr lvl="1"/>
            <a:r>
              <a:rPr lang="en-US" dirty="0" smtClean="0"/>
              <a:t>Virtual Networks</a:t>
            </a:r>
          </a:p>
          <a:p>
            <a:pPr lvl="1"/>
            <a:r>
              <a:rPr lang="en-US" dirty="0" smtClean="0"/>
              <a:t>* wildcarding 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FetchMetadata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FetchMetadata</a:t>
            </a:r>
            <a:endParaRPr lang="en-US" sz="2400" dirty="0" smtClean="0"/>
          </a:p>
          <a:p>
            <a:pPr lvl="2"/>
            <a:r>
              <a:rPr lang="en-US" sz="1600" dirty="0" smtClean="0"/>
              <a:t>-N II -S MSVF -C 'BH*' -L 00 </a:t>
            </a:r>
          </a:p>
          <a:p>
            <a:pPr lvl="2"/>
            <a:r>
              <a:rPr lang="en-US" sz="1600" dirty="0" smtClean="0"/>
              <a:t>-</a:t>
            </a:r>
            <a:r>
              <a:rPr lang="en-US" sz="1600" dirty="0" err="1" smtClean="0"/>
              <a:t>s</a:t>
            </a:r>
            <a:r>
              <a:rPr lang="en-US" sz="1600" dirty="0" smtClean="0"/>
              <a:t> 2011-05-11,00:00:00 -</a:t>
            </a:r>
            <a:r>
              <a:rPr lang="en-US" sz="1600" dirty="0" err="1" smtClean="0"/>
              <a:t>e</a:t>
            </a:r>
            <a:r>
              <a:rPr lang="en-US" sz="1600" dirty="0" smtClean="0"/>
              <a:t> 2011-05-11,23:59:59</a:t>
            </a:r>
          </a:p>
          <a:p>
            <a:pPr lvl="1"/>
            <a:r>
              <a:rPr lang="en-US" sz="1800" dirty="0" smtClean="0"/>
              <a:t>Returns a list of summary lines</a:t>
            </a:r>
          </a:p>
          <a:p>
            <a:pPr lvl="2"/>
            <a:r>
              <a:rPr lang="en-US" sz="1600" dirty="0" smtClean="0"/>
              <a:t>II,MSVF,00,BH1,-17.7448,178.0528,801.1,100.0,180.0,90,Geotech KS-54000 Borehole Seismometer,2.5092E9,0.05,M/S,20,2010-07-22T00:00:00,2599-12-31T23:59:59</a:t>
            </a:r>
          </a:p>
          <a:p>
            <a:pPr lvl="2"/>
            <a:r>
              <a:rPr lang="en-US" sz="1600" dirty="0" smtClean="0"/>
              <a:t>II,MSVF,00,BH2,-17.7448,178.0528,801.1,100.0,270.0,90,Geotech KS-54000 Borehole Seismometer,2.50656E9,0.05,M/S,20,2010-07-22T00:00:00,2599-12-31T23:59:59</a:t>
            </a:r>
          </a:p>
          <a:p>
            <a:pPr lvl="2"/>
            <a:r>
              <a:rPr lang="en-US" sz="1600" dirty="0" smtClean="0"/>
              <a:t>II,MSVF,00,BHE,-17.7448,178.0528,801.1,100.0,270.0,90,Geotech KS-54000 Borehole Seismometer,1.67814E9,0.05,M/S,20,2002-06-06T00:00:00,2007-06-15T23:59:59</a:t>
            </a:r>
          </a:p>
          <a:p>
            <a:pPr lvl="2"/>
            <a:r>
              <a:rPr lang="en-US" sz="1600" dirty="0" smtClean="0"/>
              <a:t>II,MSVF,00,BHN,-17.7448,178.0528,801.1,100.0,180.0,90,Geotech KS-54000 Borehole Seismometer,1.67637E9,0.05,M/S,20,2002-06-06T00:00:00,2007-06-15T23:59:59</a:t>
            </a:r>
          </a:p>
          <a:p>
            <a:pPr lvl="2"/>
            <a:r>
              <a:rPr lang="en-US" sz="1600" dirty="0" smtClean="0"/>
              <a:t>II,MSVF,00,BHZ,-17.7448,178.0528,801.1,100.0,0.0,0,Geotech KS-54000 Borehole Seismometer,2.30041E9,0.05,M/S,20,2010-07-22T00:00:00,2599-12-31T23:59:59</a:t>
            </a:r>
          </a:p>
          <a:p>
            <a:r>
              <a:rPr lang="en-US" sz="2200" dirty="0" smtClean="0"/>
              <a:t>Same information as </a:t>
            </a:r>
            <a:r>
              <a:rPr lang="en-US" sz="2200" dirty="0" err="1" smtClean="0"/>
              <a:t>FetchBulkData</a:t>
            </a:r>
            <a:r>
              <a:rPr lang="en-US" sz="2200" dirty="0" smtClean="0"/>
              <a:t> –</a:t>
            </a:r>
            <a:r>
              <a:rPr lang="en-US" sz="2200" dirty="0" err="1" smtClean="0"/>
              <a:t>m</a:t>
            </a:r>
            <a:r>
              <a:rPr lang="en-US" sz="2200" dirty="0" smtClean="0"/>
              <a:t> option</a:t>
            </a:r>
          </a:p>
          <a:p>
            <a:pPr lvl="2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web service?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W3C defines a web service as</a:t>
            </a:r>
          </a:p>
          <a:p>
            <a:pPr lvl="1"/>
            <a:r>
              <a:rPr lang="en-US" i="1" dirty="0" smtClean="0"/>
              <a:t>A software system designed to support interoperable machine to machine interactions over a network</a:t>
            </a:r>
          </a:p>
          <a:p>
            <a:r>
              <a:rPr lang="en-US" dirty="0" smtClean="0"/>
              <a:t>Communication via HTTP protocol</a:t>
            </a:r>
          </a:p>
          <a:p>
            <a:pPr lvl="1"/>
            <a:r>
              <a:rPr lang="en-US" dirty="0" smtClean="0"/>
              <a:t>Generally solves the “firewall” problem as services run over port 80</a:t>
            </a:r>
          </a:p>
          <a:p>
            <a:r>
              <a:rPr lang="en-US" dirty="0" smtClean="0"/>
              <a:t>So what does this look like in practice</a:t>
            </a:r>
          </a:p>
          <a:p>
            <a:pPr lvl="1"/>
            <a:r>
              <a:rPr lang="en-US" dirty="0" smtClean="0">
                <a:hlinkClick r:id="rId2"/>
              </a:rPr>
              <a:t>http://www.iris.edu/ws/timeseries/</a:t>
            </a:r>
            <a:endParaRPr lang="en-US" dirty="0" smtClean="0"/>
          </a:p>
          <a:p>
            <a:pPr lvl="2"/>
            <a:r>
              <a:rPr lang="en-US" dirty="0" err="1" smtClean="0"/>
              <a:t>query?net</a:t>
            </a:r>
            <a:r>
              <a:rPr lang="en-US" dirty="0" smtClean="0"/>
              <a:t>=</a:t>
            </a:r>
            <a:r>
              <a:rPr lang="en-US" dirty="0" err="1" smtClean="0"/>
              <a:t>IU&amp;sta</a:t>
            </a:r>
            <a:r>
              <a:rPr lang="en-US" dirty="0" smtClean="0"/>
              <a:t>=</a:t>
            </a:r>
            <a:r>
              <a:rPr lang="en-US" dirty="0" err="1" smtClean="0"/>
              <a:t>ANMO&amp;loc</a:t>
            </a:r>
            <a:r>
              <a:rPr lang="en-US" dirty="0" smtClean="0"/>
              <a:t>=00&amp;cha=BHZ</a:t>
            </a:r>
          </a:p>
          <a:p>
            <a:pPr lvl="2"/>
            <a:r>
              <a:rPr lang="en-US" dirty="0" smtClean="0"/>
              <a:t>&amp;start=2011-03-11T05.56.00&amp;end=2011-03-11T06.56.00</a:t>
            </a:r>
          </a:p>
          <a:p>
            <a:pPr lvl="2"/>
            <a:r>
              <a:rPr lang="en-US" dirty="0" smtClean="0"/>
              <a:t>&amp;scale=</a:t>
            </a:r>
            <a:r>
              <a:rPr lang="en-US" dirty="0" err="1" smtClean="0"/>
              <a:t>AUTO&amp;antialiasplot</a:t>
            </a:r>
            <a:r>
              <a:rPr lang="en-US" dirty="0" smtClean="0"/>
              <a:t>=</a:t>
            </a:r>
            <a:r>
              <a:rPr lang="en-US" dirty="0" err="1" smtClean="0"/>
              <a:t>true&amp;output</a:t>
            </a:r>
            <a:r>
              <a:rPr lang="en-US" dirty="0" smtClean="0"/>
              <a:t>=</a:t>
            </a:r>
            <a:r>
              <a:rPr lang="en-US" dirty="0" err="1" smtClean="0"/>
              <a:t>plot&amp;ref</a:t>
            </a:r>
            <a:r>
              <a:rPr lang="en-US" dirty="0" smtClean="0"/>
              <a:t>=direct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Services are already heavily used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98" y="1193800"/>
            <a:ext cx="7729502" cy="511511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5400000">
            <a:off x="6165850" y="2622550"/>
            <a:ext cx="87630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5800" y="2954867"/>
            <a:ext cx="2171700" cy="1384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Waveforms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	</a:t>
            </a:r>
            <a:r>
              <a:rPr lang="en-US" dirty="0" err="1" smtClean="0">
                <a:solidFill>
                  <a:srgbClr val="000000"/>
                </a:solidFill>
              </a:rPr>
              <a:t>Dataselect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	</a:t>
            </a:r>
            <a:r>
              <a:rPr lang="en-US" dirty="0" err="1" smtClean="0">
                <a:solidFill>
                  <a:srgbClr val="000000"/>
                </a:solidFill>
              </a:rPr>
              <a:t>Bulkdataselect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	</a:t>
            </a:r>
            <a:r>
              <a:rPr lang="en-US" dirty="0" err="1" smtClean="0">
                <a:solidFill>
                  <a:srgbClr val="000000"/>
                </a:solidFill>
              </a:rPr>
              <a:t>Timeseries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	</a:t>
            </a:r>
            <a:r>
              <a:rPr lang="en-US" dirty="0" err="1" smtClean="0">
                <a:solidFill>
                  <a:srgbClr val="000000"/>
                </a:solidFill>
              </a:rPr>
              <a:t>Tracedsp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5295900"/>
            <a:ext cx="2171700" cy="11049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Utilities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	</a:t>
            </a:r>
            <a:r>
              <a:rPr lang="en-US" dirty="0" err="1" smtClean="0">
                <a:solidFill>
                  <a:srgbClr val="000000"/>
                </a:solidFill>
              </a:rPr>
              <a:t>distaz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	plotter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	ms2ascii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4500034"/>
            <a:ext cx="2171700" cy="635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Event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1231900"/>
            <a:ext cx="21717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Metadata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	Station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	Availability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	</a:t>
            </a:r>
            <a:r>
              <a:rPr lang="en-US" dirty="0" err="1" smtClean="0">
                <a:solidFill>
                  <a:srgbClr val="000000"/>
                </a:solidFill>
              </a:rPr>
              <a:t>SACpz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	</a:t>
            </a:r>
            <a:r>
              <a:rPr lang="en-US" dirty="0" err="1" smtClean="0">
                <a:solidFill>
                  <a:srgbClr val="000000"/>
                </a:solidFill>
              </a:rPr>
              <a:t>Resp</a:t>
            </a:r>
            <a:endParaRPr lang="en-US" dirty="0" smtClean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Service Oriented Architecture</a:t>
            </a:r>
            <a:endParaRPr lang="en-US" sz="3600" dirty="0"/>
          </a:p>
        </p:txBody>
      </p:sp>
      <p:sp>
        <p:nvSpPr>
          <p:cNvPr id="11" name="Oval 10"/>
          <p:cNvSpPr/>
          <p:nvPr/>
        </p:nvSpPr>
        <p:spPr>
          <a:xfrm>
            <a:off x="4445000" y="2005806"/>
            <a:ext cx="3403600" cy="327739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 smtClean="0">
                <a:solidFill>
                  <a:schemeClr val="tx1"/>
                </a:solidFill>
              </a:rPr>
              <a:t>Client Applications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WILBER III</a:t>
            </a:r>
          </a:p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MUSTANG/QUACK</a:t>
            </a:r>
          </a:p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IRIS Earthquake Browser</a:t>
            </a:r>
          </a:p>
          <a:p>
            <a:pPr algn="ctr"/>
            <a:r>
              <a:rPr lang="en-US" sz="1600" i="1" dirty="0" err="1" smtClean="0">
                <a:solidFill>
                  <a:schemeClr val="tx1"/>
                </a:solidFill>
              </a:rPr>
              <a:t>jWEED</a:t>
            </a:r>
            <a:r>
              <a:rPr lang="en-US" sz="1600" i="1" dirty="0" smtClean="0">
                <a:solidFill>
                  <a:schemeClr val="tx1"/>
                </a:solidFill>
              </a:rPr>
              <a:t>/VASE</a:t>
            </a:r>
            <a:endParaRPr lang="en-US" sz="1600" i="1" dirty="0">
              <a:solidFill>
                <a:schemeClr val="tx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844799" y="2005805"/>
            <a:ext cx="1600202" cy="3874296"/>
            <a:chOff x="2844799" y="2005805"/>
            <a:chExt cx="1600202" cy="3874296"/>
          </a:xfrm>
        </p:grpSpPr>
        <p:cxnSp>
          <p:nvCxnSpPr>
            <p:cNvPr id="13" name="Straight Connector 12"/>
            <p:cNvCxnSpPr>
              <a:endCxn id="11" idx="2"/>
            </p:cNvCxnSpPr>
            <p:nvPr/>
          </p:nvCxnSpPr>
          <p:spPr>
            <a:xfrm rot="16200000" flipH="1">
              <a:off x="2831902" y="2031404"/>
              <a:ext cx="1638697" cy="1587500"/>
            </a:xfrm>
            <a:prstGeom prst="line">
              <a:avLst/>
            </a:prstGeom>
            <a:ln w="3175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857500" y="3670300"/>
              <a:ext cx="1587500" cy="1588"/>
            </a:xfrm>
            <a:prstGeom prst="line">
              <a:avLst/>
            </a:prstGeom>
            <a:ln w="3175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844800" y="3670300"/>
              <a:ext cx="1600200" cy="1130300"/>
            </a:xfrm>
            <a:prstGeom prst="line">
              <a:avLst/>
            </a:prstGeom>
            <a:ln w="3175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2540000" y="3975100"/>
              <a:ext cx="2209800" cy="1600201"/>
            </a:xfrm>
            <a:prstGeom prst="line">
              <a:avLst/>
            </a:prstGeom>
            <a:ln w="3175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7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57325" y="1257300"/>
            <a:ext cx="1309689" cy="2209800"/>
            <a:chOff x="854" y="1056"/>
            <a:chExt cx="826" cy="1392"/>
          </a:xfrm>
        </p:grpSpPr>
        <p:sp>
          <p:nvSpPr>
            <p:cNvPr id="77828" name="Rectangle 4"/>
            <p:cNvSpPr>
              <a:spLocks noChangeArrowheads="1"/>
            </p:cNvSpPr>
            <p:nvPr/>
          </p:nvSpPr>
          <p:spPr bwMode="auto">
            <a:xfrm>
              <a:off x="864" y="1056"/>
              <a:ext cx="816" cy="13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29" name="AutoShape 5"/>
            <p:cNvSpPr>
              <a:spLocks noChangeArrowheads="1"/>
            </p:cNvSpPr>
            <p:nvPr/>
          </p:nvSpPr>
          <p:spPr bwMode="auto">
            <a:xfrm>
              <a:off x="1080" y="1296"/>
              <a:ext cx="384" cy="288"/>
            </a:xfrm>
            <a:prstGeom prst="cube">
              <a:avLst>
                <a:gd name="adj" fmla="val 25000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800" dirty="0" smtClean="0">
                  <a:latin typeface="Arial" charset="0"/>
                </a:rPr>
                <a:t>Metadata</a:t>
              </a:r>
              <a:endParaRPr lang="en-US" sz="900" dirty="0">
                <a:latin typeface="Arial" charset="0"/>
              </a:endParaRPr>
            </a:p>
          </p:txBody>
        </p:sp>
        <p:sp>
          <p:nvSpPr>
            <p:cNvPr id="77830" name="AutoShape 6"/>
            <p:cNvSpPr>
              <a:spLocks noChangeArrowheads="1"/>
            </p:cNvSpPr>
            <p:nvPr/>
          </p:nvSpPr>
          <p:spPr bwMode="auto">
            <a:xfrm>
              <a:off x="1080" y="1680"/>
              <a:ext cx="384" cy="288"/>
            </a:xfrm>
            <a:prstGeom prst="cube">
              <a:avLst>
                <a:gd name="adj" fmla="val 25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800" dirty="0" smtClean="0">
                  <a:latin typeface="Arial" charset="0"/>
                </a:rPr>
                <a:t>Waveform</a:t>
              </a:r>
              <a:endParaRPr lang="en-US" sz="900" dirty="0">
                <a:latin typeface="Arial" charset="0"/>
              </a:endParaRPr>
            </a:p>
          </p:txBody>
        </p:sp>
        <p:sp>
          <p:nvSpPr>
            <p:cNvPr id="77831" name="AutoShape 7"/>
            <p:cNvSpPr>
              <a:spLocks noChangeArrowheads="1"/>
            </p:cNvSpPr>
            <p:nvPr/>
          </p:nvSpPr>
          <p:spPr bwMode="auto">
            <a:xfrm>
              <a:off x="1080" y="2064"/>
              <a:ext cx="384" cy="288"/>
            </a:xfrm>
            <a:prstGeom prst="cube">
              <a:avLst>
                <a:gd name="adj" fmla="val 25000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900" dirty="0" smtClean="0">
                  <a:latin typeface="Arial" charset="0"/>
                </a:rPr>
                <a:t>Event</a:t>
              </a:r>
              <a:endParaRPr lang="en-US" sz="1000" dirty="0">
                <a:latin typeface="Arial" charset="0"/>
              </a:endParaRPr>
            </a:p>
          </p:txBody>
        </p:sp>
        <p:sp>
          <p:nvSpPr>
            <p:cNvPr id="77832" name="Text Box 8"/>
            <p:cNvSpPr txBox="1">
              <a:spLocks noChangeArrowheads="1"/>
            </p:cNvSpPr>
            <p:nvPr/>
          </p:nvSpPr>
          <p:spPr bwMode="auto">
            <a:xfrm>
              <a:off x="854" y="1075"/>
              <a:ext cx="8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chemeClr val="accent1"/>
                  </a:solidFill>
                  <a:latin typeface="Arial" charset="0"/>
                </a:rPr>
                <a:t>WS </a:t>
              </a:r>
              <a:r>
                <a:rPr lang="en-US" sz="1200" dirty="0">
                  <a:solidFill>
                    <a:schemeClr val="accent1"/>
                  </a:solidFill>
                  <a:latin typeface="Arial" charset="0"/>
                </a:rPr>
                <a:t>Data Center</a:t>
              </a:r>
            </a:p>
          </p:txBody>
        </p:sp>
      </p:grpSp>
      <p:sp>
        <p:nvSpPr>
          <p:cNvPr id="77833" name="Oval 9"/>
          <p:cNvSpPr>
            <a:spLocks noChangeArrowheads="1"/>
          </p:cNvSpPr>
          <p:nvPr/>
        </p:nvSpPr>
        <p:spPr bwMode="auto">
          <a:xfrm>
            <a:off x="4062413" y="3086100"/>
            <a:ext cx="1447800" cy="1371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 u="sng" dirty="0" err="1" smtClean="0">
                <a:latin typeface="Arial" charset="0"/>
              </a:rPr>
              <a:t>WSClients</a:t>
            </a:r>
            <a:endParaRPr lang="en-US" sz="1400" b="1" u="sng" dirty="0" smtClean="0">
              <a:latin typeface="Arial" charset="0"/>
            </a:endParaRPr>
          </a:p>
          <a:p>
            <a:pPr algn="ctr"/>
            <a:r>
              <a:rPr lang="en-US" sz="1200" dirty="0" err="1" smtClean="0">
                <a:solidFill>
                  <a:schemeClr val="accent1"/>
                </a:solidFill>
                <a:latin typeface="Arial" charset="0"/>
              </a:rPr>
              <a:t>FetchBulkData</a:t>
            </a:r>
            <a:endParaRPr lang="en-US" sz="1200" dirty="0" smtClean="0">
              <a:solidFill>
                <a:schemeClr val="accent1"/>
              </a:solidFill>
              <a:latin typeface="Arial" charset="0"/>
            </a:endParaRPr>
          </a:p>
          <a:p>
            <a:pPr algn="ctr"/>
            <a:r>
              <a:rPr lang="en-US" sz="1200" dirty="0" err="1" smtClean="0">
                <a:solidFill>
                  <a:schemeClr val="accent1"/>
                </a:solidFill>
                <a:latin typeface="Arial" charset="0"/>
              </a:rPr>
              <a:t>FetchMetadata</a:t>
            </a:r>
            <a:endParaRPr lang="en-US" sz="1200" dirty="0" smtClean="0">
              <a:solidFill>
                <a:schemeClr val="accent1"/>
              </a:solidFill>
              <a:latin typeface="Arial" charset="0"/>
            </a:endParaRPr>
          </a:p>
          <a:p>
            <a:pPr algn="ctr"/>
            <a:r>
              <a:rPr lang="en-US" sz="1200" dirty="0" err="1" smtClean="0">
                <a:solidFill>
                  <a:schemeClr val="accent1"/>
                </a:solidFill>
                <a:latin typeface="Arial" charset="0"/>
              </a:rPr>
              <a:t>FetchResp</a:t>
            </a:r>
            <a:endParaRPr lang="en-US" sz="1200" dirty="0" smtClean="0">
              <a:solidFill>
                <a:schemeClr val="accent1"/>
              </a:solidFill>
              <a:latin typeface="Arial" charset="0"/>
            </a:endParaRPr>
          </a:p>
          <a:p>
            <a:pPr algn="ctr"/>
            <a:r>
              <a:rPr lang="en-US" sz="1200" dirty="0" err="1" smtClean="0">
                <a:solidFill>
                  <a:schemeClr val="accent1"/>
                </a:solidFill>
                <a:latin typeface="Arial" charset="0"/>
              </a:rPr>
              <a:t>jWeed</a:t>
            </a:r>
            <a:endParaRPr lang="en-US" sz="1200" dirty="0" smtClean="0">
              <a:solidFill>
                <a:schemeClr val="accent1"/>
              </a:solidFill>
              <a:latin typeface="Arial" charset="0"/>
            </a:endParaRPr>
          </a:p>
        </p:txBody>
      </p:sp>
      <p:cxnSp>
        <p:nvCxnSpPr>
          <p:cNvPr id="77834" name="AutoShape 10"/>
          <p:cNvCxnSpPr>
            <a:cxnSpLocks noChangeShapeType="1"/>
            <a:stCxn id="77833" idx="0"/>
          </p:cNvCxnSpPr>
          <p:nvPr/>
        </p:nvCxnSpPr>
        <p:spPr bwMode="auto">
          <a:xfrm rot="5400000" flipH="1">
            <a:off x="2967038" y="1266825"/>
            <a:ext cx="1276350" cy="2362200"/>
          </a:xfrm>
          <a:prstGeom prst="curvedConnector2">
            <a:avLst/>
          </a:prstGeom>
          <a:noFill/>
          <a:ln w="19050">
            <a:solidFill>
              <a:srgbClr val="0000FF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77835" name="AutoShape 11"/>
          <p:cNvCxnSpPr>
            <a:cxnSpLocks noChangeShapeType="1"/>
            <a:stCxn id="77833" idx="2"/>
          </p:cNvCxnSpPr>
          <p:nvPr/>
        </p:nvCxnSpPr>
        <p:spPr bwMode="auto">
          <a:xfrm rot="10800000">
            <a:off x="2424113" y="3028950"/>
            <a:ext cx="1638300" cy="74295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99CC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77836" name="AutoShape 12"/>
          <p:cNvCxnSpPr>
            <a:cxnSpLocks noChangeShapeType="1"/>
            <a:stCxn id="77833" idx="1"/>
          </p:cNvCxnSpPr>
          <p:nvPr/>
        </p:nvCxnSpPr>
        <p:spPr bwMode="auto">
          <a:xfrm rot="5400000" flipH="1">
            <a:off x="2915444" y="1928019"/>
            <a:ext cx="868363" cy="1851025"/>
          </a:xfrm>
          <a:prstGeom prst="curvedConnector2">
            <a:avLst/>
          </a:prstGeom>
          <a:noFill/>
          <a:ln w="19050">
            <a:solidFill>
              <a:srgbClr val="FF6600"/>
            </a:solidFill>
            <a:round/>
            <a:headEnd type="triangle" w="med" len="med"/>
            <a:tailEnd type="triangle" w="med" len="med"/>
          </a:ln>
        </p:spPr>
      </p:cxn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457325" y="3771900"/>
            <a:ext cx="3316294" cy="2362200"/>
            <a:chOff x="854" y="2640"/>
            <a:chExt cx="2090" cy="1488"/>
          </a:xfrm>
        </p:grpSpPr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1464" y="2640"/>
              <a:ext cx="1480" cy="1212"/>
              <a:chOff x="1464" y="2640"/>
              <a:chExt cx="1480" cy="1212"/>
            </a:xfrm>
          </p:grpSpPr>
          <p:cxnSp>
            <p:nvCxnSpPr>
              <p:cNvPr id="77839" name="AutoShape 15"/>
              <p:cNvCxnSpPr>
                <a:cxnSpLocks noChangeShapeType="1"/>
                <a:stCxn id="77833" idx="4"/>
                <a:endCxn id="77846" idx="5"/>
              </p:cNvCxnSpPr>
              <p:nvPr/>
            </p:nvCxnSpPr>
            <p:spPr bwMode="auto">
              <a:xfrm rot="5400000">
                <a:off x="1814" y="2722"/>
                <a:ext cx="780" cy="1480"/>
              </a:xfrm>
              <a:prstGeom prst="curvedConnector2">
                <a:avLst/>
              </a:prstGeom>
              <a:noFill/>
              <a:ln w="19050">
                <a:solidFill>
                  <a:srgbClr val="99CC00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77840" name="AutoShape 16"/>
              <p:cNvCxnSpPr>
                <a:cxnSpLocks noChangeShapeType="1"/>
                <a:stCxn id="77833" idx="3"/>
                <a:endCxn id="77845" idx="5"/>
              </p:cNvCxnSpPr>
              <p:nvPr/>
            </p:nvCxnSpPr>
            <p:spPr bwMode="auto">
              <a:xfrm rot="5400000">
                <a:off x="1781" y="2628"/>
                <a:ext cx="523" cy="1157"/>
              </a:xfrm>
              <a:prstGeom prst="curvedConnector2">
                <a:avLst/>
              </a:prstGeom>
              <a:noFill/>
              <a:ln w="19050">
                <a:solidFill>
                  <a:srgbClr val="FF6600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77841" name="AutoShape 17"/>
              <p:cNvCxnSpPr>
                <a:cxnSpLocks noChangeShapeType="1"/>
                <a:stCxn id="77833" idx="2"/>
                <a:endCxn id="77844" idx="5"/>
              </p:cNvCxnSpPr>
              <p:nvPr/>
            </p:nvCxnSpPr>
            <p:spPr bwMode="auto">
              <a:xfrm rot="10800000" flipV="1">
                <a:off x="1464" y="2640"/>
                <a:ext cx="1024" cy="444"/>
              </a:xfrm>
              <a:prstGeom prst="curvedConnector3">
                <a:avLst>
                  <a:gd name="adj1" fmla="val 50000"/>
                </a:avLst>
              </a:prstGeom>
              <a:noFill/>
              <a:ln w="1905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</p:spPr>
          </p:cxnSp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854" y="2736"/>
              <a:ext cx="852" cy="1392"/>
              <a:chOff x="854" y="2736"/>
              <a:chExt cx="852" cy="1392"/>
            </a:xfrm>
          </p:grpSpPr>
          <p:sp>
            <p:nvSpPr>
              <p:cNvPr id="77843" name="Rectangle 19"/>
              <p:cNvSpPr>
                <a:spLocks noChangeArrowheads="1"/>
              </p:cNvSpPr>
              <p:nvPr/>
            </p:nvSpPr>
            <p:spPr bwMode="auto">
              <a:xfrm>
                <a:off x="864" y="2736"/>
                <a:ext cx="816" cy="139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44" name="AutoShape 20"/>
              <p:cNvSpPr>
                <a:spLocks noChangeArrowheads="1"/>
              </p:cNvSpPr>
              <p:nvPr/>
            </p:nvSpPr>
            <p:spPr bwMode="auto">
              <a:xfrm>
                <a:off x="1080" y="2976"/>
                <a:ext cx="384" cy="288"/>
              </a:xfrm>
              <a:prstGeom prst="cube">
                <a:avLst>
                  <a:gd name="adj" fmla="val 25000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800" dirty="0" smtClean="0">
                    <a:latin typeface="Arial" charset="0"/>
                  </a:rPr>
                  <a:t>Metadata</a:t>
                </a:r>
                <a:endParaRPr lang="en-US" sz="900" dirty="0">
                  <a:latin typeface="Arial" charset="0"/>
                </a:endParaRPr>
              </a:p>
            </p:txBody>
          </p:sp>
          <p:sp>
            <p:nvSpPr>
              <p:cNvPr id="77845" name="AutoShape 21"/>
              <p:cNvSpPr>
                <a:spLocks noChangeArrowheads="1"/>
              </p:cNvSpPr>
              <p:nvPr/>
            </p:nvSpPr>
            <p:spPr bwMode="auto">
              <a:xfrm>
                <a:off x="1080" y="3360"/>
                <a:ext cx="384" cy="288"/>
              </a:xfrm>
              <a:prstGeom prst="cube">
                <a:avLst>
                  <a:gd name="adj" fmla="val 25000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900" dirty="0" smtClean="0">
                  <a:latin typeface="Arial" charset="0"/>
                </a:endParaRPr>
              </a:p>
              <a:p>
                <a:pPr algn="ctr"/>
                <a:r>
                  <a:rPr lang="en-US" sz="800" dirty="0" smtClean="0">
                    <a:latin typeface="Arial" charset="0"/>
                  </a:rPr>
                  <a:t>Waveform</a:t>
                </a:r>
                <a:endParaRPr lang="en-US" sz="900" dirty="0" smtClean="0">
                  <a:latin typeface="Arial" charset="0"/>
                </a:endParaRPr>
              </a:p>
              <a:p>
                <a:pPr algn="ctr"/>
                <a:endParaRPr lang="en-US" sz="900" dirty="0" smtClean="0">
                  <a:latin typeface="Arial" charset="0"/>
                </a:endParaRPr>
              </a:p>
              <a:p>
                <a:pPr algn="ctr"/>
                <a:endParaRPr lang="en-US" sz="900" dirty="0">
                  <a:latin typeface="Arial" charset="0"/>
                </a:endParaRPr>
              </a:p>
            </p:txBody>
          </p:sp>
          <p:sp>
            <p:nvSpPr>
              <p:cNvPr id="77846" name="AutoShape 22"/>
              <p:cNvSpPr>
                <a:spLocks noChangeArrowheads="1"/>
              </p:cNvSpPr>
              <p:nvPr/>
            </p:nvSpPr>
            <p:spPr bwMode="auto">
              <a:xfrm>
                <a:off x="1080" y="3744"/>
                <a:ext cx="384" cy="288"/>
              </a:xfrm>
              <a:prstGeom prst="cube">
                <a:avLst>
                  <a:gd name="adj" fmla="val 25000"/>
                </a:avLst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 dirty="0" smtClean="0">
                    <a:latin typeface="Arial" charset="0"/>
                  </a:rPr>
                  <a:t>Event</a:t>
                </a:r>
                <a:endParaRPr lang="en-US" sz="1000" dirty="0">
                  <a:latin typeface="Arial" charset="0"/>
                </a:endParaRPr>
              </a:p>
            </p:txBody>
          </p:sp>
          <p:sp>
            <p:nvSpPr>
              <p:cNvPr id="77847" name="Text Box 23"/>
              <p:cNvSpPr txBox="1">
                <a:spLocks noChangeArrowheads="1"/>
              </p:cNvSpPr>
              <p:nvPr/>
            </p:nvSpPr>
            <p:spPr bwMode="auto">
              <a:xfrm>
                <a:off x="854" y="2755"/>
                <a:ext cx="852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 smtClean="0">
                    <a:latin typeface="Arial" charset="0"/>
                  </a:rPr>
                  <a:t>WS Data </a:t>
                </a:r>
                <a:r>
                  <a:rPr lang="en-US" sz="1200" dirty="0">
                    <a:latin typeface="Arial" charset="0"/>
                  </a:rPr>
                  <a:t>Center</a:t>
                </a:r>
              </a:p>
            </p:txBody>
          </p:sp>
        </p:grp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4773613" y="1181100"/>
            <a:ext cx="3403600" cy="2590800"/>
            <a:chOff x="2944" y="1008"/>
            <a:chExt cx="2144" cy="1632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4262" y="1008"/>
              <a:ext cx="826" cy="1392"/>
              <a:chOff x="4262" y="1008"/>
              <a:chExt cx="826" cy="1392"/>
            </a:xfrm>
          </p:grpSpPr>
          <p:sp>
            <p:nvSpPr>
              <p:cNvPr id="77850" name="Rectangle 26"/>
              <p:cNvSpPr>
                <a:spLocks noChangeArrowheads="1"/>
              </p:cNvSpPr>
              <p:nvPr/>
            </p:nvSpPr>
            <p:spPr bwMode="auto">
              <a:xfrm>
                <a:off x="4272" y="1008"/>
                <a:ext cx="816" cy="139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51" name="AutoShape 27"/>
              <p:cNvSpPr>
                <a:spLocks noChangeArrowheads="1"/>
              </p:cNvSpPr>
              <p:nvPr/>
            </p:nvSpPr>
            <p:spPr bwMode="auto">
              <a:xfrm>
                <a:off x="4488" y="1248"/>
                <a:ext cx="384" cy="288"/>
              </a:xfrm>
              <a:prstGeom prst="cube">
                <a:avLst>
                  <a:gd name="adj" fmla="val 25000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800" dirty="0" smtClean="0">
                    <a:latin typeface="Arial" charset="0"/>
                  </a:rPr>
                  <a:t>Metadata</a:t>
                </a:r>
                <a:endParaRPr lang="en-US" sz="900" dirty="0">
                  <a:latin typeface="Arial" charset="0"/>
                </a:endParaRPr>
              </a:p>
            </p:txBody>
          </p:sp>
          <p:sp>
            <p:nvSpPr>
              <p:cNvPr id="77852" name="AutoShape 28"/>
              <p:cNvSpPr>
                <a:spLocks noChangeArrowheads="1"/>
              </p:cNvSpPr>
              <p:nvPr/>
            </p:nvSpPr>
            <p:spPr bwMode="auto">
              <a:xfrm>
                <a:off x="4488" y="1632"/>
                <a:ext cx="384" cy="288"/>
              </a:xfrm>
              <a:prstGeom prst="cube">
                <a:avLst>
                  <a:gd name="adj" fmla="val 25000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900" dirty="0" smtClean="0">
                  <a:latin typeface="Arial" charset="0"/>
                </a:endParaRPr>
              </a:p>
              <a:p>
                <a:pPr algn="ctr"/>
                <a:r>
                  <a:rPr lang="en-US" sz="800" dirty="0" smtClean="0">
                    <a:latin typeface="Arial" charset="0"/>
                  </a:rPr>
                  <a:t>Waveform</a:t>
                </a:r>
                <a:endParaRPr lang="en-US" sz="900" dirty="0" smtClean="0">
                  <a:latin typeface="Arial" charset="0"/>
                </a:endParaRPr>
              </a:p>
              <a:p>
                <a:pPr algn="ctr"/>
                <a:endParaRPr lang="en-US" sz="900" dirty="0" smtClean="0">
                  <a:latin typeface="Arial" charset="0"/>
                </a:endParaRPr>
              </a:p>
              <a:p>
                <a:pPr algn="ctr"/>
                <a:endParaRPr lang="en-US" sz="900" dirty="0">
                  <a:latin typeface="Arial" charset="0"/>
                </a:endParaRPr>
              </a:p>
            </p:txBody>
          </p:sp>
          <p:sp>
            <p:nvSpPr>
              <p:cNvPr id="77853" name="AutoShape 29"/>
              <p:cNvSpPr>
                <a:spLocks noChangeArrowheads="1"/>
              </p:cNvSpPr>
              <p:nvPr/>
            </p:nvSpPr>
            <p:spPr bwMode="auto">
              <a:xfrm>
                <a:off x="4488" y="2016"/>
                <a:ext cx="384" cy="288"/>
              </a:xfrm>
              <a:prstGeom prst="cube">
                <a:avLst>
                  <a:gd name="adj" fmla="val 25000"/>
                </a:avLst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 dirty="0" smtClean="0">
                    <a:latin typeface="Arial" charset="0"/>
                  </a:rPr>
                  <a:t>Event</a:t>
                </a:r>
                <a:endParaRPr lang="en-US" sz="1000" dirty="0">
                  <a:latin typeface="Arial" charset="0"/>
                </a:endParaRPr>
              </a:p>
            </p:txBody>
          </p:sp>
          <p:sp>
            <p:nvSpPr>
              <p:cNvPr id="77854" name="Text Box 30"/>
              <p:cNvSpPr txBox="1">
                <a:spLocks noChangeArrowheads="1"/>
              </p:cNvSpPr>
              <p:nvPr/>
            </p:nvSpPr>
            <p:spPr bwMode="auto">
              <a:xfrm>
                <a:off x="4262" y="1027"/>
                <a:ext cx="82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 smtClean="0">
                    <a:solidFill>
                      <a:schemeClr val="accent1"/>
                    </a:solidFill>
                    <a:latin typeface="Arial" charset="0"/>
                  </a:rPr>
                  <a:t>WS Data Center</a:t>
                </a:r>
                <a:endParaRPr lang="en-US" sz="1200" dirty="0">
                  <a:solidFill>
                    <a:schemeClr val="accent1"/>
                  </a:solidFill>
                  <a:latin typeface="Arial" charset="0"/>
                </a:endParaRPr>
              </a:p>
            </p:txBody>
          </p:sp>
        </p:grpSp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2944" y="1428"/>
              <a:ext cx="1544" cy="1212"/>
              <a:chOff x="2944" y="1428"/>
              <a:chExt cx="1544" cy="1212"/>
            </a:xfrm>
          </p:grpSpPr>
          <p:cxnSp>
            <p:nvCxnSpPr>
              <p:cNvPr id="77856" name="AutoShape 32"/>
              <p:cNvCxnSpPr>
                <a:cxnSpLocks noChangeShapeType="1"/>
                <a:stCxn id="77853" idx="2"/>
                <a:endCxn id="77833" idx="6"/>
              </p:cNvCxnSpPr>
              <p:nvPr/>
            </p:nvCxnSpPr>
            <p:spPr bwMode="auto">
              <a:xfrm rot="10800000" flipV="1">
                <a:off x="3400" y="2196"/>
                <a:ext cx="1088" cy="444"/>
              </a:xfrm>
              <a:prstGeom prst="curvedConnector3">
                <a:avLst>
                  <a:gd name="adj1" fmla="val 50000"/>
                </a:avLst>
              </a:prstGeom>
              <a:noFill/>
              <a:ln w="19050">
                <a:solidFill>
                  <a:srgbClr val="99CC00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77857" name="AutoShape 33"/>
              <p:cNvCxnSpPr>
                <a:cxnSpLocks noChangeShapeType="1"/>
                <a:stCxn id="77852" idx="2"/>
                <a:endCxn id="77833" idx="7"/>
              </p:cNvCxnSpPr>
              <p:nvPr/>
            </p:nvCxnSpPr>
            <p:spPr bwMode="auto">
              <a:xfrm rot="10800000" flipV="1">
                <a:off x="3266" y="1812"/>
                <a:ext cx="1222" cy="523"/>
              </a:xfrm>
              <a:prstGeom prst="curvedConnector2">
                <a:avLst/>
              </a:prstGeom>
              <a:noFill/>
              <a:ln w="19050">
                <a:solidFill>
                  <a:srgbClr val="FF6600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77858" name="AutoShape 34"/>
              <p:cNvCxnSpPr>
                <a:cxnSpLocks noChangeShapeType="1"/>
                <a:stCxn id="77833" idx="0"/>
                <a:endCxn id="77851" idx="2"/>
              </p:cNvCxnSpPr>
              <p:nvPr/>
            </p:nvCxnSpPr>
            <p:spPr bwMode="auto">
              <a:xfrm rot="5400000" flipH="1" flipV="1">
                <a:off x="3326" y="1046"/>
                <a:ext cx="780" cy="1544"/>
              </a:xfrm>
              <a:prstGeom prst="curvedConnector2">
                <a:avLst/>
              </a:prstGeom>
              <a:noFill/>
              <a:ln w="1905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</p:spPr>
          </p:cxnSp>
        </p:grp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4773607" y="3771900"/>
            <a:ext cx="3405193" cy="2362200"/>
            <a:chOff x="2944" y="2640"/>
            <a:chExt cx="2144" cy="1488"/>
          </a:xfrm>
        </p:grpSpPr>
        <p:grpSp>
          <p:nvGrpSpPr>
            <p:cNvPr id="10" name="Group 36"/>
            <p:cNvGrpSpPr>
              <a:grpSpLocks/>
            </p:cNvGrpSpPr>
            <p:nvPr/>
          </p:nvGrpSpPr>
          <p:grpSpPr bwMode="auto">
            <a:xfrm>
              <a:off x="4262" y="2736"/>
              <a:ext cx="826" cy="1392"/>
              <a:chOff x="4262" y="2736"/>
              <a:chExt cx="826" cy="1392"/>
            </a:xfrm>
          </p:grpSpPr>
          <p:sp>
            <p:nvSpPr>
              <p:cNvPr id="77861" name="Rectangle 37"/>
              <p:cNvSpPr>
                <a:spLocks noChangeArrowheads="1"/>
              </p:cNvSpPr>
              <p:nvPr/>
            </p:nvSpPr>
            <p:spPr bwMode="auto">
              <a:xfrm>
                <a:off x="4272" y="2736"/>
                <a:ext cx="816" cy="139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62" name="AutoShape 38"/>
              <p:cNvSpPr>
                <a:spLocks noChangeArrowheads="1"/>
              </p:cNvSpPr>
              <p:nvPr/>
            </p:nvSpPr>
            <p:spPr bwMode="auto">
              <a:xfrm>
                <a:off x="4488" y="2976"/>
                <a:ext cx="384" cy="288"/>
              </a:xfrm>
              <a:prstGeom prst="cube">
                <a:avLst>
                  <a:gd name="adj" fmla="val 25000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800" dirty="0" smtClean="0">
                    <a:latin typeface="Arial" charset="0"/>
                  </a:rPr>
                  <a:t>Metadata</a:t>
                </a:r>
                <a:endParaRPr lang="en-US" sz="900" dirty="0">
                  <a:latin typeface="Arial" charset="0"/>
                </a:endParaRPr>
              </a:p>
            </p:txBody>
          </p:sp>
          <p:sp>
            <p:nvSpPr>
              <p:cNvPr id="77863" name="AutoShape 39"/>
              <p:cNvSpPr>
                <a:spLocks noChangeArrowheads="1"/>
              </p:cNvSpPr>
              <p:nvPr/>
            </p:nvSpPr>
            <p:spPr bwMode="auto">
              <a:xfrm>
                <a:off x="4488" y="3360"/>
                <a:ext cx="384" cy="288"/>
              </a:xfrm>
              <a:prstGeom prst="cube">
                <a:avLst>
                  <a:gd name="adj" fmla="val 25000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800" dirty="0" smtClean="0">
                    <a:latin typeface="Arial" charset="0"/>
                  </a:rPr>
                  <a:t>Waveform</a:t>
                </a:r>
                <a:endParaRPr lang="en-US" sz="900" dirty="0">
                  <a:latin typeface="Arial" charset="0"/>
                </a:endParaRPr>
              </a:p>
            </p:txBody>
          </p:sp>
          <p:sp>
            <p:nvSpPr>
              <p:cNvPr id="77864" name="AutoShape 40"/>
              <p:cNvSpPr>
                <a:spLocks noChangeArrowheads="1"/>
              </p:cNvSpPr>
              <p:nvPr/>
            </p:nvSpPr>
            <p:spPr bwMode="auto">
              <a:xfrm>
                <a:off x="4488" y="3744"/>
                <a:ext cx="384" cy="288"/>
              </a:xfrm>
              <a:prstGeom prst="cube">
                <a:avLst>
                  <a:gd name="adj" fmla="val 25000"/>
                </a:avLst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 dirty="0" smtClean="0">
                    <a:latin typeface="Arial" charset="0"/>
                  </a:rPr>
                  <a:t>Event</a:t>
                </a:r>
                <a:endParaRPr lang="en-US" sz="1000" dirty="0">
                  <a:latin typeface="Arial" charset="0"/>
                </a:endParaRPr>
              </a:p>
            </p:txBody>
          </p:sp>
          <p:sp>
            <p:nvSpPr>
              <p:cNvPr id="77865" name="Text Box 41"/>
              <p:cNvSpPr txBox="1">
                <a:spLocks noChangeArrowheads="1"/>
              </p:cNvSpPr>
              <p:nvPr/>
            </p:nvSpPr>
            <p:spPr bwMode="auto">
              <a:xfrm>
                <a:off x="4262" y="2755"/>
                <a:ext cx="82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 smtClean="0">
                    <a:solidFill>
                      <a:schemeClr val="accent1"/>
                    </a:solidFill>
                    <a:latin typeface="Arial" charset="0"/>
                  </a:rPr>
                  <a:t>WS Data Center</a:t>
                </a:r>
                <a:endParaRPr lang="en-US" sz="1200" dirty="0">
                  <a:solidFill>
                    <a:schemeClr val="accent1"/>
                  </a:solidFill>
                  <a:latin typeface="Arial" charset="0"/>
                </a:endParaRPr>
              </a:p>
            </p:txBody>
          </p:sp>
        </p:grpSp>
        <p:grpSp>
          <p:nvGrpSpPr>
            <p:cNvPr id="11" name="Group 42"/>
            <p:cNvGrpSpPr>
              <a:grpSpLocks/>
            </p:cNvGrpSpPr>
            <p:nvPr/>
          </p:nvGrpSpPr>
          <p:grpSpPr bwMode="auto">
            <a:xfrm>
              <a:off x="2944" y="2640"/>
              <a:ext cx="1544" cy="1284"/>
              <a:chOff x="2944" y="2640"/>
              <a:chExt cx="1544" cy="1284"/>
            </a:xfrm>
          </p:grpSpPr>
          <p:cxnSp>
            <p:nvCxnSpPr>
              <p:cNvPr id="77867" name="AutoShape 43"/>
              <p:cNvCxnSpPr>
                <a:cxnSpLocks noChangeShapeType="1"/>
                <a:stCxn id="77864" idx="2"/>
                <a:endCxn id="77833" idx="4"/>
              </p:cNvCxnSpPr>
              <p:nvPr/>
            </p:nvCxnSpPr>
            <p:spPr bwMode="auto">
              <a:xfrm rot="10800000">
                <a:off x="2944" y="3072"/>
                <a:ext cx="1544" cy="852"/>
              </a:xfrm>
              <a:prstGeom prst="curvedConnector2">
                <a:avLst/>
              </a:prstGeom>
              <a:noFill/>
              <a:ln w="19050">
                <a:solidFill>
                  <a:srgbClr val="99CC00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77868" name="AutoShape 44"/>
              <p:cNvCxnSpPr>
                <a:cxnSpLocks noChangeShapeType="1"/>
                <a:stCxn id="77863" idx="2"/>
                <a:endCxn id="77833" idx="5"/>
              </p:cNvCxnSpPr>
              <p:nvPr/>
            </p:nvCxnSpPr>
            <p:spPr bwMode="auto">
              <a:xfrm rot="10800000">
                <a:off x="3266" y="2945"/>
                <a:ext cx="1222" cy="595"/>
              </a:xfrm>
              <a:prstGeom prst="curvedConnector2">
                <a:avLst/>
              </a:prstGeom>
              <a:noFill/>
              <a:ln w="19050">
                <a:solidFill>
                  <a:srgbClr val="FF6600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77869" name="AutoShape 45"/>
              <p:cNvCxnSpPr>
                <a:cxnSpLocks noChangeShapeType="1"/>
                <a:stCxn id="77833" idx="6"/>
                <a:endCxn id="77862" idx="2"/>
              </p:cNvCxnSpPr>
              <p:nvPr/>
            </p:nvCxnSpPr>
            <p:spPr bwMode="auto">
              <a:xfrm>
                <a:off x="3400" y="2640"/>
                <a:ext cx="1088" cy="516"/>
              </a:xfrm>
              <a:prstGeom prst="curvedConnector3">
                <a:avLst>
                  <a:gd name="adj1" fmla="val 50000"/>
                </a:avLst>
              </a:prstGeom>
              <a:noFill/>
              <a:ln w="1905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</p:spPr>
          </p:cxnSp>
        </p:grpSp>
      </p:grpSp>
      <p:sp>
        <p:nvSpPr>
          <p:cNvPr id="77874" name="Rectangle 50"/>
          <p:cNvSpPr>
            <a:spLocks noChangeArrowheads="1"/>
          </p:cNvSpPr>
          <p:nvPr/>
        </p:nvSpPr>
        <p:spPr bwMode="auto">
          <a:xfrm>
            <a:off x="1371600" y="304800"/>
            <a:ext cx="507643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Verdana" charset="0"/>
              </a:rPr>
              <a:t>Federated </a:t>
            </a:r>
            <a:r>
              <a:rPr lang="en-US" sz="3200" dirty="0">
                <a:solidFill>
                  <a:schemeClr val="tx2"/>
                </a:solidFill>
                <a:latin typeface="Verdana" charset="0"/>
              </a:rPr>
              <a:t>Data Centers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3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Products are also being developed</a:t>
            </a:r>
          </a:p>
          <a:p>
            <a:pPr lvl="1"/>
            <a:r>
              <a:rPr lang="en-US" dirty="0" smtClean="0"/>
              <a:t>Leverage web services</a:t>
            </a:r>
          </a:p>
          <a:p>
            <a:pPr lvl="1"/>
            <a:r>
              <a:rPr lang="en-US" dirty="0" smtClean="0"/>
              <a:t>Available via web services</a:t>
            </a:r>
          </a:p>
          <a:p>
            <a:pPr lvl="1"/>
            <a:endParaRPr lang="en-US" dirty="0" smtClean="0"/>
          </a:p>
          <a:p>
            <a:pPr lvl="1"/>
            <a:endParaRPr lang="en-US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FDSN and Web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Coordination taking place between data centers</a:t>
            </a:r>
          </a:p>
          <a:p>
            <a:pPr lvl="1"/>
            <a:r>
              <a:rPr lang="en-US" dirty="0" smtClean="0"/>
              <a:t>Europe – ORFEUS – Italy – France – Germany – Switzerland</a:t>
            </a:r>
          </a:p>
          <a:p>
            <a:pPr lvl="1"/>
            <a:r>
              <a:rPr lang="en-US" dirty="0" smtClean="0"/>
              <a:t>N. America – IRIS</a:t>
            </a:r>
          </a:p>
          <a:p>
            <a:pPr lvl="1"/>
            <a:r>
              <a:rPr lang="en-US" dirty="0" smtClean="0"/>
              <a:t>Others are welcome</a:t>
            </a:r>
          </a:p>
          <a:p>
            <a:pPr lvl="1"/>
            <a:r>
              <a:rPr lang="en-US" dirty="0" smtClean="0"/>
              <a:t>FDSN WG II (Data Centers and Data Formats)</a:t>
            </a:r>
          </a:p>
          <a:p>
            <a:pPr lvl="2"/>
            <a:r>
              <a:rPr lang="en-US" dirty="0" smtClean="0"/>
              <a:t>Definition of the XML schemas (the payload) </a:t>
            </a:r>
          </a:p>
          <a:p>
            <a:pPr lvl="3"/>
            <a:r>
              <a:rPr lang="en-US" dirty="0" smtClean="0"/>
              <a:t>FDSN-</a:t>
            </a:r>
            <a:r>
              <a:rPr lang="en-US" dirty="0" err="1" smtClean="0"/>
              <a:t>StationXML</a:t>
            </a:r>
            <a:endParaRPr lang="en-US" dirty="0" smtClean="0"/>
          </a:p>
          <a:p>
            <a:pPr lvl="3"/>
            <a:r>
              <a:rPr lang="en-US" dirty="0" smtClean="0"/>
              <a:t>FDSN-</a:t>
            </a:r>
            <a:r>
              <a:rPr lang="en-US" dirty="0" err="1" smtClean="0"/>
              <a:t>QuakeML</a:t>
            </a:r>
            <a:endParaRPr lang="en-US" dirty="0" smtClean="0"/>
          </a:p>
          <a:p>
            <a:pPr lvl="1"/>
            <a:r>
              <a:rPr lang="en-US" dirty="0" smtClean="0"/>
              <a:t>FDSN WG III (Products, Tools, and Services)</a:t>
            </a:r>
          </a:p>
          <a:p>
            <a:pPr lvl="2"/>
            <a:r>
              <a:rPr lang="en-US" dirty="0" smtClean="0"/>
              <a:t>Definition of query parameters and usage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2424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Tohoku Earthquake recorded at Albuquerque</a:t>
            </a:r>
            <a:br>
              <a:rPr lang="en-US" dirty="0" smtClean="0"/>
            </a:br>
            <a:r>
              <a:rPr lang="en-US" sz="2222" dirty="0" smtClean="0"/>
              <a:t>gain corrected, anti-aliased plot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57" y="1219200"/>
            <a:ext cx="7562791" cy="5272650"/>
          </a:xfrm>
          <a:prstGeom prst="rect">
            <a:avLst/>
          </a:prstGeom>
          <a:ln w="38100">
            <a:solidFill>
              <a:srgbClr val="00009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2424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Tohoku Earthquake</a:t>
            </a:r>
            <a:br>
              <a:rPr lang="en-US" dirty="0" smtClean="0"/>
            </a:br>
            <a:r>
              <a:rPr lang="en-US" sz="2000" dirty="0" smtClean="0"/>
              <a:t>Low Pass Filtered at 0.02 hertz (50 seconds)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43" y="1270097"/>
            <a:ext cx="7428569" cy="5190234"/>
          </a:xfrm>
          <a:prstGeom prst="rect">
            <a:avLst/>
          </a:prstGeom>
          <a:ln w="38100">
            <a:solidFill>
              <a:srgbClr val="00009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15163" y="5496811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&amp;</a:t>
            </a:r>
            <a:r>
              <a:rPr lang="en-US" dirty="0" err="1" smtClean="0"/>
              <a:t>lpfilter</a:t>
            </a:r>
            <a:r>
              <a:rPr lang="en-US" dirty="0" smtClean="0"/>
              <a:t>=0.02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Data Access Services</a:t>
            </a:r>
          </a:p>
          <a:p>
            <a:pPr lvl="1"/>
            <a:r>
              <a:rPr lang="en-US" dirty="0" smtClean="0"/>
              <a:t>Waveforms</a:t>
            </a:r>
          </a:p>
          <a:p>
            <a:pPr lvl="1"/>
            <a:r>
              <a:rPr lang="en-US" dirty="0" smtClean="0"/>
              <a:t>Metadata</a:t>
            </a:r>
          </a:p>
          <a:p>
            <a:pPr lvl="1"/>
            <a:r>
              <a:rPr lang="en-US" dirty="0" smtClean="0"/>
              <a:t>Events</a:t>
            </a:r>
          </a:p>
          <a:p>
            <a:pPr lvl="1"/>
            <a:r>
              <a:rPr lang="en-US" dirty="0" smtClean="0"/>
              <a:t>Products</a:t>
            </a:r>
          </a:p>
          <a:p>
            <a:r>
              <a:rPr lang="en-US" dirty="0" smtClean="0"/>
              <a:t>Data Processing Services</a:t>
            </a:r>
          </a:p>
          <a:p>
            <a:pPr lvl="1"/>
            <a:r>
              <a:rPr lang="en-US" dirty="0" smtClean="0"/>
              <a:t>Digital Signal Processing </a:t>
            </a:r>
          </a:p>
          <a:p>
            <a:pPr lvl="2"/>
            <a:r>
              <a:rPr lang="en-US" dirty="0" smtClean="0"/>
              <a:t>Filtering</a:t>
            </a:r>
          </a:p>
          <a:p>
            <a:pPr lvl="2"/>
            <a:r>
              <a:rPr lang="en-US" dirty="0" smtClean="0"/>
              <a:t>Instrument Correction</a:t>
            </a:r>
          </a:p>
          <a:p>
            <a:pPr lvl="2"/>
            <a:r>
              <a:rPr lang="en-US" dirty="0" smtClean="0"/>
              <a:t>Rotation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www.iris.edu/ws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93800"/>
            <a:ext cx="7913126" cy="3302000"/>
          </a:xfrm>
          <a:prstGeom prst="rect">
            <a:avLst/>
          </a:prstGeom>
          <a:ln>
            <a:solidFill>
              <a:srgbClr val="00009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673600"/>
            <a:ext cx="7213600" cy="2097231"/>
          </a:xfrm>
          <a:prstGeom prst="rect">
            <a:avLst/>
          </a:prstGeom>
          <a:ln>
            <a:solidFill>
              <a:srgbClr val="00009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 usage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911598" y="1216152"/>
            <a:ext cx="4041648" cy="4937760"/>
          </a:xfrm>
        </p:spPr>
        <p:txBody>
          <a:bodyPr/>
          <a:lstStyle/>
          <a:p>
            <a:r>
              <a:rPr lang="en-US" dirty="0" smtClean="0"/>
              <a:t>Each service is fully documented</a:t>
            </a:r>
          </a:p>
          <a:p>
            <a:pPr lvl="1"/>
            <a:r>
              <a:rPr lang="en-US" dirty="0" smtClean="0"/>
              <a:t>Query usage</a:t>
            </a:r>
          </a:p>
          <a:p>
            <a:pPr lvl="1"/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Parameter specification</a:t>
            </a:r>
          </a:p>
          <a:p>
            <a:pPr lvl="1"/>
            <a:r>
              <a:rPr lang="en-US" dirty="0" smtClean="0"/>
              <a:t>Usage Notes</a:t>
            </a:r>
          </a:p>
          <a:p>
            <a:r>
              <a:rPr lang="en-US" dirty="0" smtClean="0"/>
              <a:t>URL Builder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1"/>
            <a:ext cx="4348030" cy="49377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746" y="4965700"/>
            <a:ext cx="7556500" cy="843817"/>
          </a:xfrm>
          <a:prstGeom prst="rect">
            <a:avLst/>
          </a:prstGeom>
          <a:ln>
            <a:solidFill>
              <a:srgbClr val="00009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URL Builder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46200"/>
            <a:ext cx="8455146" cy="4680684"/>
          </a:xfrm>
          <a:prstGeom prst="rect">
            <a:avLst/>
          </a:prstGeom>
          <a:ln>
            <a:solidFill>
              <a:srgbClr val="00009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 Services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Raw Waveforms</a:t>
            </a:r>
          </a:p>
          <a:p>
            <a:pPr lvl="1"/>
            <a:r>
              <a:rPr lang="en-US" dirty="0" err="1" smtClean="0"/>
              <a:t>ws-dataselect</a:t>
            </a:r>
            <a:endParaRPr lang="en-US" dirty="0" smtClean="0"/>
          </a:p>
          <a:p>
            <a:pPr lvl="1"/>
            <a:r>
              <a:rPr lang="en-US" dirty="0" err="1" smtClean="0"/>
              <a:t>ws-bulkdataselect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Metadata</a:t>
            </a:r>
          </a:p>
          <a:p>
            <a:pPr lvl="1"/>
            <a:r>
              <a:rPr lang="en-US" dirty="0" err="1" smtClean="0"/>
              <a:t>ws</a:t>
            </a:r>
            <a:r>
              <a:rPr lang="en-US" dirty="0" smtClean="0"/>
              <a:t>-station</a:t>
            </a:r>
          </a:p>
          <a:p>
            <a:pPr lvl="2"/>
            <a:r>
              <a:rPr lang="en-US" dirty="0" err="1" smtClean="0"/>
              <a:t>stationXML</a:t>
            </a:r>
            <a:endParaRPr lang="en-US" dirty="0" smtClean="0"/>
          </a:p>
          <a:p>
            <a:pPr lvl="2"/>
            <a:r>
              <a:rPr lang="en-US" dirty="0" smtClean="0"/>
              <a:t>Dataless SEED information</a:t>
            </a:r>
          </a:p>
          <a:p>
            <a:pPr lvl="1"/>
            <a:r>
              <a:rPr lang="en-US" dirty="0" err="1" smtClean="0"/>
              <a:t>ws-resp</a:t>
            </a:r>
            <a:endParaRPr lang="en-US" dirty="0" smtClean="0"/>
          </a:p>
          <a:p>
            <a:pPr lvl="1"/>
            <a:r>
              <a:rPr lang="en-US" dirty="0" err="1" smtClean="0"/>
              <a:t>ws-sacpz</a:t>
            </a:r>
            <a:endParaRPr lang="en-US" dirty="0" smtClean="0"/>
          </a:p>
          <a:p>
            <a:pPr lvl="1"/>
            <a:r>
              <a:rPr lang="en-US" dirty="0" err="1" smtClean="0"/>
              <a:t>ws</a:t>
            </a:r>
            <a:r>
              <a:rPr lang="en-US" dirty="0" smtClean="0"/>
              <a:t>-</a:t>
            </a:r>
            <a:r>
              <a:rPr lang="en-US" dirty="0" smtClean="0"/>
              <a:t>availability</a:t>
            </a:r>
          </a:p>
          <a:p>
            <a:r>
              <a:rPr lang="en-US" dirty="0" smtClean="0"/>
              <a:t>Events</a:t>
            </a:r>
          </a:p>
          <a:p>
            <a:pPr lvl="1"/>
            <a:r>
              <a:rPr lang="en-US" dirty="0" err="1" smtClean="0"/>
              <a:t>ws</a:t>
            </a:r>
            <a:r>
              <a:rPr lang="en-US" dirty="0" smtClean="0"/>
              <a:t>-event</a:t>
            </a:r>
          </a:p>
          <a:p>
            <a:pPr lvl="2"/>
            <a:r>
              <a:rPr lang="en-US" dirty="0" err="1" smtClean="0"/>
              <a:t>QuakeML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5.7|12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670</TotalTime>
  <Words>1059</Words>
  <Application>Microsoft Macintosh PowerPoint</Application>
  <PresentationFormat>On-screen Show (4:3)</PresentationFormat>
  <Paragraphs>212</Paragraphs>
  <Slides>24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Origin</vt:lpstr>
      <vt:lpstr>Web Services at IRIS Implementations, Directions, and International Coordination</vt:lpstr>
      <vt:lpstr>What is a web service?</vt:lpstr>
      <vt:lpstr>Tohoku Earthquake recorded at Albuquerque gain corrected, anti-aliased plot</vt:lpstr>
      <vt:lpstr>Tohoku Earthquake Low Pass Filtered at 0.02 hertz (50 seconds)</vt:lpstr>
      <vt:lpstr>IRIS Services</vt:lpstr>
      <vt:lpstr>http://www.iris.edu/ws</vt:lpstr>
      <vt:lpstr>Web service usage</vt:lpstr>
      <vt:lpstr>URL Builder</vt:lpstr>
      <vt:lpstr>IRIS Services</vt:lpstr>
      <vt:lpstr>Additional Web Services</vt:lpstr>
      <vt:lpstr>Extending IRIS Data to non-seismologists</vt:lpstr>
      <vt:lpstr>Web Services for non-seismologists</vt:lpstr>
      <vt:lpstr>Barometric Pressure Data</vt:lpstr>
      <vt:lpstr>Simple ASCII output</vt:lpstr>
      <vt:lpstr>Clients  How does one use these services?</vt:lpstr>
      <vt:lpstr>IRIS Sample (and Functional) Clients</vt:lpstr>
      <vt:lpstr>FetchBulkData Example</vt:lpstr>
      <vt:lpstr>FetchRESP and FetchSACPZ</vt:lpstr>
      <vt:lpstr>FetchMetadata</vt:lpstr>
      <vt:lpstr>Web Services are already heavily used</vt:lpstr>
      <vt:lpstr>Service Oriented Architecture</vt:lpstr>
      <vt:lpstr>Slide 22</vt:lpstr>
      <vt:lpstr>Products </vt:lpstr>
      <vt:lpstr>FDSN and Web Services</vt:lpstr>
    </vt:vector>
  </TitlesOfParts>
  <Company>IRIS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Services at IRIS Implementations, Directions, and International Coordination</dc:title>
  <dc:creator>Tim Ahern</dc:creator>
  <cp:lastModifiedBy>Tim Ahern</cp:lastModifiedBy>
  <cp:revision>52</cp:revision>
  <dcterms:created xsi:type="dcterms:W3CDTF">2012-01-12T07:22:11Z</dcterms:created>
  <dcterms:modified xsi:type="dcterms:W3CDTF">2012-01-12T07:39:29Z</dcterms:modified>
</cp:coreProperties>
</file>